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3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9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4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6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5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1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1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994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62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guide911.com/2017/04/healthy-ways-to-sanitize-drinking-water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70105F5E-5B61-4F51-927C-5B28DB7D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 descr="Wind turbines against blue sky">
            <a:extLst>
              <a:ext uri="{FF2B5EF4-FFF2-40B4-BE49-F238E27FC236}">
                <a16:creationId xmlns:a16="http://schemas.microsoft.com/office/drawing/2014/main" id="{D257A676-9D52-7A00-C500-DFF04ABEC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72" r="10249" b="-5"/>
          <a:stretch/>
        </p:blipFill>
        <p:spPr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891" y="1061686"/>
            <a:ext cx="7214624" cy="310175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>
                <a:cs typeface="Calibri Light"/>
              </a:rPr>
              <a:t>E-WASTE AND SUSTAINABLE DEVELOPMENT GOALS</a:t>
            </a:r>
            <a:endParaRPr lang="en-US" sz="51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4883144"/>
            <a:ext cx="4175308" cy="9419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cs typeface="Calibri"/>
              </a:rPr>
              <a:t>Sarah Njau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51EE1E-6258-4F09-963A-853315C6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E32A7-7709-8840-2351-224DB8D9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21" y="294866"/>
            <a:ext cx="6603362" cy="1360898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SDG 13: Climate 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F5D1E-E675-FC50-3442-9445B3E0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49" y="2095542"/>
            <a:ext cx="8198068" cy="34357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Target 13.3: Improve education, awareness-raising, and human and institutional capacity on climate change mitigation, adaptation, impact reduction, and early warning.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Sustainable e-waste management can contribute to achieving this target by promoting education and awareness-raising on the environmental impacts of e-waste and the benefits of sustainable e-waste management practices. This includes educating consumers on the importance of proper disposal of electronic products and promoting sustainable practices such as repair, refurbishment, and recycling. 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798ECD39-A189-1CB4-A36C-77B517674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551" y="1444994"/>
            <a:ext cx="3327437" cy="33274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A07B03-7E5B-4F33-A494-D72BC5BE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56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51EE1E-6258-4F09-963A-853315C6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A86EA-3F7D-3295-5365-82550A06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42" y="1320405"/>
            <a:ext cx="7278413" cy="44999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Target 13.8: Promote mechanisms for raising capacity for effective climate change-related planning and management in the least developed countries and small island developing States, including focusing on women, youth, and local and marginalized communities.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Could be achieved promoting the development of micro-enterprises that specialize in e-waste collection, transportation, and recycling, creating job opportunities and economic growth in these communities. 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By focusing on women, youth, and local and marginalized communities, sustainable e-waste management can promote social equity and inclusiveness while building capacity for effective climate change-related planning and management.</a:t>
            </a:r>
            <a:endParaRPr lang="en-US"/>
          </a:p>
          <a:p>
            <a:pPr>
              <a:lnSpc>
                <a:spcPct val="110000"/>
              </a:lnSpc>
            </a:pPr>
            <a:endParaRPr lang="en-US" sz="14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sz="1400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2016C554-A2E1-F847-41AA-F210A2E4E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310" y="1931097"/>
            <a:ext cx="3327437" cy="33274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A07B03-7E5B-4F33-A494-D72BC5BE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34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4CC2-D65F-4EEB-6DD3-69328511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4139E-5E4E-3AF0-2B82-9EDF17422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September 2015, the United Nations and all Member States adopted the ambitious 2030 Agenda for Sustainable Development.</a:t>
            </a:r>
          </a:p>
          <a:p>
            <a:r>
              <a:rPr lang="en-US" dirty="0">
                <a:ea typeface="+mn-lt"/>
                <a:cs typeface="+mn-lt"/>
              </a:rPr>
              <a:t>This new agenda identified 17 Sustainable Development Goals (SDGs) and 169 targets to end poverty, protect the planet, and ensure prosperity for all over the next 15 years.</a:t>
            </a:r>
          </a:p>
          <a:p>
            <a:r>
              <a:rPr lang="en-US" dirty="0">
                <a:ea typeface="+mn-lt"/>
                <a:cs typeface="+mn-lt"/>
              </a:rPr>
              <a:t>Increasing levels of e-waste, and improper and unsafe treatment, and disposal through incineration or in landfills pose significant challenges to the environment and human health, and to the achievement of the SDGs.</a:t>
            </a:r>
          </a:p>
        </p:txBody>
      </p:sp>
    </p:spTree>
    <p:extLst>
      <p:ext uri="{BB962C8B-B14F-4D97-AF65-F5344CB8AC3E}">
        <p14:creationId xmlns:p14="http://schemas.microsoft.com/office/powerpoint/2010/main" val="20459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D57F13B-6973-4CE9-92F3-5EC476ED9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EAE6FB-0632-1C17-152C-4878DD331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2"/>
          <a:stretch/>
        </p:blipFill>
        <p:spPr>
          <a:xfrm>
            <a:off x="265834" y="401376"/>
            <a:ext cx="11100371" cy="62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E40FF-4ED2-5BB5-0C49-9FA6AEEE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28" y="513932"/>
            <a:ext cx="7810169" cy="1360898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SDG 3: Good Health and Well-being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D5DF3-0409-0918-83C9-DB7C42169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5" y="2332029"/>
            <a:ext cx="7629335" cy="33829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E-waste often contains hazardous materials, such as lead and mercury, which can have a detrimental impact on human health if not disposed of properly.</a:t>
            </a:r>
          </a:p>
          <a:p>
            <a:r>
              <a:rPr lang="en-US" dirty="0">
                <a:ea typeface="+mn-lt"/>
                <a:cs typeface="+mn-lt"/>
              </a:rPr>
              <a:t>By implementing sustainable e-waste management practices, we can prevent harmful materials from entering the environment and endangering human health.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4" name="Picture 4" descr="A row of samples for medical testing">
            <a:extLst>
              <a:ext uri="{FF2B5EF4-FFF2-40B4-BE49-F238E27FC236}">
                <a16:creationId xmlns:a16="http://schemas.microsoft.com/office/drawing/2014/main" id="{CF244B7B-DBA3-4C23-C4E8-5A9E6E493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351" r="4" b="4"/>
          <a:stretch/>
        </p:blipFill>
        <p:spPr>
          <a:xfrm>
            <a:off x="4634621" y="10"/>
            <a:ext cx="7557379" cy="6857990"/>
          </a:xfrm>
          <a:custGeom>
            <a:avLst/>
            <a:gdLst/>
            <a:ahLst/>
            <a:cxnLst/>
            <a:rect l="l" t="t" r="r" b="b"/>
            <a:pathLst>
              <a:path w="7557379" h="6858000">
                <a:moveTo>
                  <a:pt x="62130" y="0"/>
                </a:moveTo>
                <a:lnTo>
                  <a:pt x="7557379" y="0"/>
                </a:lnTo>
                <a:lnTo>
                  <a:pt x="755737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736812" y="6857999"/>
                </a:lnTo>
                <a:lnTo>
                  <a:pt x="6722464" y="3"/>
                </a:lnTo>
                <a:lnTo>
                  <a:pt x="7041779" y="1"/>
                </a:lnTo>
                <a:lnTo>
                  <a:pt x="62130" y="1"/>
                </a:lnTo>
                <a:close/>
              </a:path>
            </a:pathLst>
          </a:custGeom>
        </p:spPr>
      </p:pic>
      <p:sp>
        <p:nvSpPr>
          <p:cNvPr id="25" name="Freeform: Shape 10">
            <a:extLst>
              <a:ext uri="{FF2B5EF4-FFF2-40B4-BE49-F238E27FC236}">
                <a16:creationId xmlns:a16="http://schemas.microsoft.com/office/drawing/2014/main" id="{6D6B3702-19B7-471C-974D-4A163151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6547" y="0"/>
            <a:ext cx="681275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899617 w 6899617"/>
              <a:gd name="connsiteY1" fmla="*/ 0 h 6858000"/>
              <a:gd name="connsiteX2" fmla="*/ 6899617 w 6899617"/>
              <a:gd name="connsiteY2" fmla="*/ 1529274 h 6858000"/>
              <a:gd name="connsiteX3" fmla="*/ 2229334 w 6899617"/>
              <a:gd name="connsiteY3" fmla="*/ 6858000 h 6858000"/>
              <a:gd name="connsiteX4" fmla="*/ 0 w 6899617"/>
              <a:gd name="connsiteY4" fmla="*/ 6858000 h 6858000"/>
              <a:gd name="connsiteX0" fmla="*/ 5966258 w 6855283"/>
              <a:gd name="connsiteY0" fmla="*/ 0 h 6858000"/>
              <a:gd name="connsiteX1" fmla="*/ 6855283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55283"/>
              <a:gd name="connsiteY0" fmla="*/ 0 h 6858000"/>
              <a:gd name="connsiteX1" fmla="*/ 6810948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62525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51442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757" h="6858000">
                <a:moveTo>
                  <a:pt x="5966258" y="0"/>
                </a:moveTo>
                <a:lnTo>
                  <a:pt x="6810948" y="0"/>
                </a:lnTo>
                <a:cubicBezTo>
                  <a:pt x="6807254" y="520842"/>
                  <a:pt x="6815473" y="1006772"/>
                  <a:pt x="6811779" y="1527614"/>
                </a:cubicBezTo>
                <a:lnTo>
                  <a:pt x="2185000" y="6858000"/>
                </a:lnTo>
                <a:lnTo>
                  <a:pt x="0" y="6858000"/>
                </a:lnTo>
                <a:lnTo>
                  <a:pt x="5966258" y="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50D86B0D-0E25-49AC-8123-2522E0A7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77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picture containing container, blender, glass, drink&#10;&#10;Description automatically generated">
            <a:extLst>
              <a:ext uri="{FF2B5EF4-FFF2-40B4-BE49-F238E27FC236}">
                <a16:creationId xmlns:a16="http://schemas.microsoft.com/office/drawing/2014/main" id="{18ED0652-584D-72A9-242F-41C51664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344" r="2"/>
          <a:stretch/>
        </p:blipFill>
        <p:spPr>
          <a:xfrm>
            <a:off x="5405544" y="1326941"/>
            <a:ext cx="6786457" cy="5491646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A807E-9848-4110-2FB7-240E1930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21" y="347420"/>
            <a:ext cx="8617932" cy="1360898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SDG 6: Clean Water and Sanitation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9BC3C-AADF-3914-D9A3-0363AD0B5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24937"/>
            <a:ext cx="7932156" cy="36956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 dirty="0">
                <a:ea typeface="+mn-lt"/>
                <a:cs typeface="+mn-lt"/>
              </a:rPr>
              <a:t>E-waste contains several hazardous chemicals that can contaminate water sources. Sustainable e-waste management practices can help prevent contamination of water sources and protect aquatic ecosystems.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ea typeface="+mn-lt"/>
                <a:cs typeface="+mn-lt"/>
              </a:rPr>
              <a:t>E-waste management can prevent hazardous chemicals from entering water sources and help in reducing water pollution.</a:t>
            </a:r>
            <a:endParaRPr lang="en-US" sz="1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E3A5B-736B-C351-0951-1F860F792604}"/>
              </a:ext>
            </a:extLst>
          </p:cNvPr>
          <p:cNvSpPr txBox="1"/>
          <p:nvPr/>
        </p:nvSpPr>
        <p:spPr>
          <a:xfrm>
            <a:off x="9796794" y="6657945"/>
            <a:ext cx="239520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9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F51EE1E-6258-4F09-963A-853315C6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04958-B9EC-073A-1C9F-9D7ADD50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8" y="216038"/>
            <a:ext cx="9223379" cy="1360898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SDG 7: Affordable and Clean Energy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3FAF-C7F0-0749-7425-D75803D85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6233"/>
            <a:ext cx="8421412" cy="34094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900" dirty="0">
                <a:ea typeface="+mn-lt"/>
                <a:cs typeface="+mn-lt"/>
              </a:rPr>
              <a:t>Sustainable e-waste management can contribute to the achievement of SDG 7, which aims to ensure universal access to affordable, reliable, sustainable, and modern energy.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ea typeface="+mn-lt"/>
                <a:cs typeface="+mn-lt"/>
              </a:rPr>
              <a:t> Properly managing e-waste can help recover valuable materials that can be reused in the production of new electronic devices, reducing the need for new resources and energy.</a:t>
            </a:r>
            <a:endParaRPr lang="en-US" sz="1900" dirty="0"/>
          </a:p>
          <a:p>
            <a:pPr>
              <a:lnSpc>
                <a:spcPct val="110000"/>
              </a:lnSpc>
            </a:pPr>
            <a:r>
              <a:rPr lang="en-US" sz="1900" dirty="0">
                <a:ea typeface="+mn-lt"/>
                <a:cs typeface="+mn-lt"/>
              </a:rPr>
              <a:t>Sustainable e-waste management can help achieve this target by promoting the recovery and recycling of valuable materials from e-waste, such as metals, which can be used to manufacture renewable energy technologies such as solar panels and wind turbines.</a:t>
            </a:r>
            <a:endParaRPr lang="en-US" sz="1900" dirty="0"/>
          </a:p>
          <a:p>
            <a:pPr>
              <a:lnSpc>
                <a:spcPct val="110000"/>
              </a:lnSpc>
            </a:pPr>
            <a:endParaRPr lang="en-US" sz="1900" dirty="0"/>
          </a:p>
          <a:p>
            <a:pPr>
              <a:lnSpc>
                <a:spcPct val="110000"/>
              </a:lnSpc>
            </a:pPr>
            <a:endParaRPr lang="en-US" sz="1900" dirty="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947D0018-77F7-F458-85A4-C94F8B369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01" r="3" b="3"/>
          <a:stretch/>
        </p:blipFill>
        <p:spPr>
          <a:xfrm>
            <a:off x="8750689" y="2046233"/>
            <a:ext cx="3327437" cy="30183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A07B03-7E5B-4F33-A494-D72BC5BE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8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D5025-1A0E-4967-6D56-2C03619D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3" y="294868"/>
            <a:ext cx="7810169" cy="1360898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SDG 8: Decent Work and Economic Growth: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42B9-A502-446E-D243-50D3E688F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2" y="1714546"/>
            <a:ext cx="7997198" cy="428948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The sustainable management of e-waste can create employment opportunities in the recycling and refurbishment industries, contributing to economic growth and promoting decent work.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Improve progressively, through 2030, global resource efficiency in consumption and production and endeavor to decouple economic growth from environmental degradation. 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E-waste management promotes the recovery of valuable materials from e-waste, such as metals and plastics, which can be used to manufacture new products, reducing the demand for virgin materials and promoting a circular economy.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The collection, transportation, and recycling of e-waste require specialized skills and knowledge, creating employment opportunities for workers in this sector</a:t>
            </a:r>
            <a:endParaRPr lang="en-US" sz="1800" dirty="0"/>
          </a:p>
          <a:p>
            <a:pPr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pic>
        <p:nvPicPr>
          <p:cNvPr id="4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A07BB29-B62A-F046-4D2D-4ECB48ABB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2627" r="9601"/>
          <a:stretch/>
        </p:blipFill>
        <p:spPr>
          <a:xfrm>
            <a:off x="4634621" y="10"/>
            <a:ext cx="7557379" cy="6857990"/>
          </a:xfrm>
          <a:custGeom>
            <a:avLst/>
            <a:gdLst/>
            <a:ahLst/>
            <a:cxnLst/>
            <a:rect l="l" t="t" r="r" b="b"/>
            <a:pathLst>
              <a:path w="7557379" h="6858000">
                <a:moveTo>
                  <a:pt x="62130" y="0"/>
                </a:moveTo>
                <a:lnTo>
                  <a:pt x="7557379" y="0"/>
                </a:lnTo>
                <a:lnTo>
                  <a:pt x="755737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736812" y="6857999"/>
                </a:lnTo>
                <a:lnTo>
                  <a:pt x="6722464" y="3"/>
                </a:lnTo>
                <a:lnTo>
                  <a:pt x="7041779" y="1"/>
                </a:lnTo>
                <a:lnTo>
                  <a:pt x="62130" y="1"/>
                </a:ln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D6B3702-19B7-471C-974D-4A163151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6547" y="0"/>
            <a:ext cx="681275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899617 w 6899617"/>
              <a:gd name="connsiteY1" fmla="*/ 0 h 6858000"/>
              <a:gd name="connsiteX2" fmla="*/ 6899617 w 6899617"/>
              <a:gd name="connsiteY2" fmla="*/ 1529274 h 6858000"/>
              <a:gd name="connsiteX3" fmla="*/ 2229334 w 6899617"/>
              <a:gd name="connsiteY3" fmla="*/ 6858000 h 6858000"/>
              <a:gd name="connsiteX4" fmla="*/ 0 w 6899617"/>
              <a:gd name="connsiteY4" fmla="*/ 6858000 h 6858000"/>
              <a:gd name="connsiteX0" fmla="*/ 5966258 w 6855283"/>
              <a:gd name="connsiteY0" fmla="*/ 0 h 6858000"/>
              <a:gd name="connsiteX1" fmla="*/ 6855283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55283"/>
              <a:gd name="connsiteY0" fmla="*/ 0 h 6858000"/>
              <a:gd name="connsiteX1" fmla="*/ 6810948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62525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51442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757" h="6858000">
                <a:moveTo>
                  <a:pt x="5966258" y="0"/>
                </a:moveTo>
                <a:lnTo>
                  <a:pt x="6810948" y="0"/>
                </a:lnTo>
                <a:cubicBezTo>
                  <a:pt x="6807254" y="520842"/>
                  <a:pt x="6815473" y="1006772"/>
                  <a:pt x="6811779" y="1527614"/>
                </a:cubicBezTo>
                <a:lnTo>
                  <a:pt x="2185000" y="6858000"/>
                </a:lnTo>
                <a:lnTo>
                  <a:pt x="0" y="6858000"/>
                </a:lnTo>
                <a:lnTo>
                  <a:pt x="5966258" y="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D86B0D-0E25-49AC-8123-2522E0A7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31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5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37">
            <a:extLst>
              <a:ext uri="{FF2B5EF4-FFF2-40B4-BE49-F238E27FC236}">
                <a16:creationId xmlns:a16="http://schemas.microsoft.com/office/drawing/2014/main" id="{3F51EE1E-6258-4F09-963A-853315C6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410DD-F4A4-9C20-D61E-B27E08E6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60" y="216038"/>
            <a:ext cx="5999018" cy="13608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+mj-lt"/>
                <a:cs typeface="+mj-lt"/>
              </a:rPr>
              <a:t>SDG9: Industry, Innovation, and Infrastructure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C382F-8B48-EA6C-3AA0-A389DB7FD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7" y="1661991"/>
            <a:ext cx="8355721" cy="43422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Sustainable e-waste management can foster innovation in the recycling and refurbishment industries, leading to the development of new technologies and processes for the sustainable management of e-waste.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Sustainable e-waste management can create employment opportunities in the recycling and refurbishment industries, contributing to economic growth and promoting decent work.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Sustainable e-waste management can help achieve this target by promoting the development of small-scale e-waste management enterprises, particularly in developing countries. 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This can include the development of micro-enterprises that specialize in e-waste collection, transportation, and recycling, creating employment opportunities and economic growth in these communities. </a:t>
            </a:r>
            <a:endParaRPr lang="en-US" sz="1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C6CA50-9DBC-236D-21F3-2DE5FC06B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276" y="2271408"/>
            <a:ext cx="3327437" cy="2699366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A07B03-7E5B-4F33-A494-D72BC5BE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67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F51EE1E-6258-4F09-963A-853315C6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C259-6D60-F5A0-B855-CDFD75BC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46" y="229176"/>
            <a:ext cx="7155155" cy="13608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+mj-lt"/>
                <a:cs typeface="+mj-lt"/>
              </a:rPr>
              <a:t>SDG 12: Responsible Consumption and Production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540A-E611-BB3D-6A68-E8833EB79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19" y="1951028"/>
            <a:ext cx="8334604" cy="3653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Target 12.5: By 2030, substantially reduce waste generation through prevention, reduction, recycling, and reuse.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Sustainable e-waste management can contribute to achieving this target by promoting the principles of the circular economy, which emphasizes the importance of minimizing waste generation through prevention, reduction, recycling, and reuse. 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By promoting sustainable e-waste management practices such as repair, refurbishment, and recycling, valuable materials can be recovered and reused, reducing the need for new resources and minimizing waste generation.</a:t>
            </a:r>
            <a:endParaRPr lang="en-US" sz="1800" dirty="0"/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5DA2A8E-9A40-714F-028D-57550543E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378" y="1957373"/>
            <a:ext cx="3327437" cy="33274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A07B03-7E5B-4F33-A494-D72BC5BE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63068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6E2"/>
      </a:lt2>
      <a:accent1>
        <a:srgbClr val="8DA5CC"/>
      </a:accent1>
      <a:accent2>
        <a:srgbClr val="6FACBC"/>
      </a:accent2>
      <a:accent3>
        <a:srgbClr val="79ACA1"/>
      </a:accent3>
      <a:accent4>
        <a:srgbClr val="6DB287"/>
      </a:accent4>
      <a:accent5>
        <a:srgbClr val="7AB078"/>
      </a:accent5>
      <a:accent6>
        <a:srgbClr val="89AD6A"/>
      </a:accent6>
      <a:hlink>
        <a:srgbClr val="967F5B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835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Walbaum Display</vt:lpstr>
      <vt:lpstr>RegattaVTI</vt:lpstr>
      <vt:lpstr>E-WASTE AND SUSTAINABLE DEVELOPMENT GOALS</vt:lpstr>
      <vt:lpstr>Introduction</vt:lpstr>
      <vt:lpstr>PowerPoint Presentation</vt:lpstr>
      <vt:lpstr>SDG 3: Good Health and Well-being</vt:lpstr>
      <vt:lpstr>SDG 6: Clean Water and Sanitation</vt:lpstr>
      <vt:lpstr>SDG 7: Affordable and Clean Energy</vt:lpstr>
      <vt:lpstr>SDG 8: Decent Work and Economic Growth:</vt:lpstr>
      <vt:lpstr>SDG9: Industry, Innovation, and Infrastructure</vt:lpstr>
      <vt:lpstr>SDG 12: Responsible Consumption and Production</vt:lpstr>
      <vt:lpstr>SDG 13: Climate Action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sarah njau</cp:lastModifiedBy>
  <cp:revision>274</cp:revision>
  <dcterms:created xsi:type="dcterms:W3CDTF">2023-03-22T06:11:41Z</dcterms:created>
  <dcterms:modified xsi:type="dcterms:W3CDTF">2023-03-22T07:49:49Z</dcterms:modified>
</cp:coreProperties>
</file>